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9" r:id="rId3"/>
    <p:sldId id="270" r:id="rId4"/>
    <p:sldId id="259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8654B-A66A-4AA8-AAAF-724AB7D989D9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899A5-9D90-40D0-A05E-6161C34C2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7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A0247-F5D1-4E10-AFDE-F75223657E9F}" type="datetimeFigureOut">
              <a:rPr lang="en-US" smtClean="0"/>
              <a:pPr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DA3EC-682A-4CA5-8DEB-D66C76A1C5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10829"/>
            <a:ext cx="4387273" cy="1524000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3657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$720 today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and $70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month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Cancel any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7076" y="1447800"/>
            <a:ext cx="4396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Apple iPhone 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76" y="142875"/>
            <a:ext cx="4572000" cy="260985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495800" y="4343400"/>
            <a:ext cx="990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rgbClr val="7030A0"/>
                </a:solidFill>
              </a:rPr>
              <a:t>or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453418" y="3962400"/>
            <a:ext cx="3657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$100 today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$100 a month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24 months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9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7142" y="1753927"/>
            <a:ext cx="4087658" cy="57955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$720 today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$70 </a:t>
            </a: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 smtClean="0">
                <a:solidFill>
                  <a:schemeClr val="tx1"/>
                </a:solidFill>
              </a:rPr>
              <a:t>month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76" y="142875"/>
            <a:ext cx="2425724" cy="1384684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495800" y="4343400"/>
            <a:ext cx="990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rgbClr val="7030A0"/>
                </a:solidFill>
              </a:rPr>
              <a:t>or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410200" y="402330"/>
            <a:ext cx="3657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$100 today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$100 a month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24 months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791200" y="2819400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10400" y="2362200"/>
            <a:ext cx="114300" cy="419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91200" y="3429000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05500" y="4076700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905500" y="4686300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05500" y="5257800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05500" y="5867400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3827" y="2204300"/>
            <a:ext cx="1296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month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7098523" y="2207189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paid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165585" y="284659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369695" y="286327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100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165585" y="346453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369695" y="348121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  <a:r>
              <a:rPr lang="en-US" sz="3200" dirty="0" smtClean="0"/>
              <a:t>00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165585" y="4104089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369695" y="412076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1000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184919" y="468094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15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389029" y="4697621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1500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196309" y="530661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400419" y="5323287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2000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165585" y="597666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24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7369695" y="5993344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2400</a:t>
            </a:r>
            <a:endParaRPr lang="en-US" sz="32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12340" y="2951142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31540" y="2493942"/>
            <a:ext cx="114300" cy="419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340" y="3560742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26640" y="4208442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26640" y="4818042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26640" y="5389542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6640" y="5999142"/>
            <a:ext cx="266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4967" y="2336042"/>
            <a:ext cx="1296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month</a:t>
            </a:r>
            <a:endParaRPr 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2019663" y="2338931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paid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1086725" y="297834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2290835" y="299501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720</a:t>
            </a:r>
            <a:endParaRPr lang="en-US" sz="3200" dirty="0"/>
          </a:p>
        </p:txBody>
      </p:sp>
      <p:sp>
        <p:nvSpPr>
          <p:cNvPr id="45" name="TextBox 44"/>
          <p:cNvSpPr txBox="1"/>
          <p:nvPr/>
        </p:nvSpPr>
        <p:spPr>
          <a:xfrm>
            <a:off x="1086725" y="3596279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2290835" y="361295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790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1086725" y="423583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2290835" y="4252507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1420</a:t>
            </a:r>
            <a:endParaRPr lang="en-US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1106059" y="481268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15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2310169" y="4829363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1770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1117449" y="5438353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2321559" y="5455029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2120</a:t>
            </a:r>
            <a:endParaRPr lang="en-U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1086725" y="610841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24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2290835" y="6125086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2300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802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23" grpId="0"/>
      <p:bldP spid="25" grpId="0"/>
      <p:bldP spid="27" grpId="0"/>
      <p:bldP spid="29" grpId="0"/>
      <p:bldP spid="31" grpId="0"/>
      <p:bldP spid="33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1" y="26158"/>
            <a:ext cx="3276600" cy="113818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01470" y="1981200"/>
            <a:ext cx="3657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$720 today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and $70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month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Cancel any time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76" y="115579"/>
            <a:ext cx="2806724" cy="1602172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568438" y="3733800"/>
            <a:ext cx="990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 smtClean="0">
                <a:solidFill>
                  <a:srgbClr val="7030A0"/>
                </a:solidFill>
              </a:rPr>
              <a:t>or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01470" y="4998493"/>
            <a:ext cx="3657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$100 today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$100 a month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24 months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191001" y="1511492"/>
            <a:ext cx="1745042" cy="597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lope 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995381" y="2170938"/>
            <a:ext cx="2664560" cy="61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y intercept is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012926" y="3220155"/>
            <a:ext cx="3137280" cy="72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y = 70x + 720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122929" y="4660677"/>
            <a:ext cx="1706374" cy="597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lope is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122928" y="5296240"/>
            <a:ext cx="2509280" cy="61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y intercept is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191001" y="5983194"/>
            <a:ext cx="3137280" cy="72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y = 100x + 100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581566" y="1511492"/>
            <a:ext cx="865330" cy="597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70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6321188" y="2170938"/>
            <a:ext cx="935273" cy="61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720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426088" y="4660676"/>
            <a:ext cx="1206120" cy="597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100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312987" y="5296240"/>
            <a:ext cx="1015294" cy="61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100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995381" y="2700892"/>
            <a:ext cx="2664560" cy="61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C00000"/>
                </a:solidFill>
              </a:rPr>
              <a:t>equation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4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1181100" y="6006763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4000" dirty="0" smtClean="0">
                <a:sym typeface="Symbol" charset="2"/>
              </a:rPr>
              <a:t>x </a:t>
            </a:r>
            <a:r>
              <a:rPr lang="en-US" altLang="en-US" sz="4000" dirty="0" smtClean="0">
                <a:sym typeface="Symbol" charset="2"/>
              </a:rPr>
              <a:t>= </a:t>
            </a:r>
            <a:r>
              <a:rPr lang="en-US" altLang="en-US" sz="4000" dirty="0" smtClean="0">
                <a:sym typeface="Symbol" charset="2"/>
              </a:rPr>
              <a:t>20.7</a:t>
            </a:r>
            <a:endParaRPr lang="en-US" altLang="en-US" sz="4000" dirty="0">
              <a:sym typeface="Symbol" charset="2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066800" y="5181600"/>
            <a:ext cx="16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4000" dirty="0" smtClean="0">
                <a:sym typeface="Symbol" charset="2"/>
              </a:rPr>
              <a:t>30x</a:t>
            </a:r>
            <a:r>
              <a:rPr lang="en-US" altLang="en-US" sz="4000" dirty="0" smtClean="0">
                <a:sym typeface="Symbol" charset="2"/>
              </a:rPr>
              <a:t> </a:t>
            </a:r>
            <a:r>
              <a:rPr lang="en-US" altLang="en-US" sz="4000" dirty="0" smtClean="0">
                <a:sym typeface="Symbol" charset="2"/>
              </a:rPr>
              <a:t>= </a:t>
            </a:r>
            <a:r>
              <a:rPr lang="en-US" altLang="en-US" sz="4000" dirty="0" smtClean="0">
                <a:sym typeface="Symbol" charset="2"/>
              </a:rPr>
              <a:t>620</a:t>
            </a:r>
            <a:endParaRPr lang="en-US" altLang="en-US" sz="4000" dirty="0">
              <a:sym typeface="Symbol" charset="2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762000" y="4419600"/>
            <a:ext cx="281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4000" dirty="0" smtClean="0">
                <a:sym typeface="Symbol" charset="2"/>
              </a:rPr>
              <a:t>30x + 100</a:t>
            </a:r>
            <a:r>
              <a:rPr lang="en-US" altLang="en-US" sz="4000" i="1" dirty="0" smtClean="0">
                <a:sym typeface="Symbol" charset="2"/>
              </a:rPr>
              <a:t> </a:t>
            </a:r>
            <a:r>
              <a:rPr lang="en-US" altLang="en-US" sz="4000" i="1" dirty="0" smtClean="0">
                <a:sym typeface="Symbol" charset="2"/>
              </a:rPr>
              <a:t>= </a:t>
            </a:r>
            <a:r>
              <a:rPr lang="en-US" altLang="en-US" sz="4000" i="1" dirty="0" smtClean="0">
                <a:sym typeface="Symbol" charset="2"/>
              </a:rPr>
              <a:t>720</a:t>
            </a:r>
            <a:endParaRPr lang="en-US" altLang="en-US" sz="4000" dirty="0">
              <a:sym typeface="Symbol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8664" y="5152619"/>
            <a:ext cx="1447800" cy="53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-100        -100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600200"/>
            <a:ext cx="9144000" cy="990600"/>
          </a:xfrm>
          <a:prstGeom prst="rect">
            <a:avLst/>
          </a:prstGeom>
          <a:solidFill>
            <a:srgbClr val="FEE8FA"/>
          </a:solidFill>
        </p:spPr>
        <p:txBody>
          <a:bodyPr wrap="none" lIns="0" tIns="0" rIns="0" bIns="0" rtlCol="0">
            <a:noAutofit/>
          </a:bodyPr>
          <a:lstStyle/>
          <a:p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When is the $720 deals better?</a:t>
            </a:r>
            <a:endParaRPr lang="en-US" sz="2400" b="1" dirty="0" smtClean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6400800" y="1600200"/>
            <a:ext cx="990600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i="1" dirty="0" smtClean="0">
                <a:sym typeface="Symbol" charset="2"/>
              </a:rPr>
              <a:t>70x + 720</a:t>
            </a:r>
            <a:r>
              <a:rPr lang="en-US" altLang="en-US" sz="3600" b="1" dirty="0" smtClean="0">
                <a:sym typeface="Symbol" charset="2"/>
              </a:rPr>
              <a:t> </a:t>
            </a:r>
            <a:r>
              <a:rPr lang="en-US" altLang="en-US" sz="3600" b="1" dirty="0">
                <a:sym typeface="Symbol" charset="2"/>
              </a:rPr>
              <a:t>	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3400" y="3581400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4000" dirty="0" smtClean="0">
                <a:sym typeface="Symbol" charset="2"/>
              </a:rPr>
              <a:t>100x + 100 = 70x</a:t>
            </a:r>
            <a:r>
              <a:rPr lang="en-US" altLang="en-US" sz="4000" dirty="0" smtClean="0">
                <a:sym typeface="Symbol" charset="2"/>
              </a:rPr>
              <a:t>+ </a:t>
            </a:r>
            <a:r>
              <a:rPr lang="en-US" altLang="en-US" sz="4000" dirty="0" smtClean="0">
                <a:sym typeface="Symbol" charset="2"/>
              </a:rPr>
              <a:t>720</a:t>
            </a:r>
            <a:endParaRPr lang="en-US" altLang="en-US" sz="4000" dirty="0">
              <a:sym typeface="Symbol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" y="4267200"/>
            <a:ext cx="478016" cy="5232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-70x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-70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0600" y="5924202"/>
            <a:ext cx="1981200" cy="6289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÷</a:t>
            </a:r>
            <a:r>
              <a:rPr lang="en-US" sz="2800" dirty="0" smtClean="0">
                <a:solidFill>
                  <a:srgbClr val="FF0000"/>
                </a:solidFill>
              </a:rPr>
              <a:t>30</a:t>
            </a:r>
            <a:r>
              <a:rPr lang="en-US" sz="2800" dirty="0" smtClean="0">
                <a:solidFill>
                  <a:srgbClr val="FF0000"/>
                </a:solidFill>
              </a:rPr>
              <a:t>         ÷30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530427" y="4449339"/>
            <a:ext cx="172194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r"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i="1" dirty="0" smtClean="0">
                <a:sym typeface="Symbol" charset="2"/>
              </a:rPr>
              <a:t>y</a:t>
            </a:r>
            <a:r>
              <a:rPr lang="en-US" altLang="en-US" sz="3600" b="1" dirty="0" smtClean="0">
                <a:sym typeface="Symbol" charset="2"/>
              </a:rPr>
              <a:t> = </a:t>
            </a:r>
            <a:r>
              <a:rPr lang="en-US" altLang="en-US" sz="3600" b="1" dirty="0" smtClean="0">
                <a:sym typeface="Symbol" charset="2"/>
              </a:rPr>
              <a:t>100</a:t>
            </a:r>
            <a:r>
              <a:rPr lang="en-US" altLang="en-US" sz="3600" b="1" i="1" dirty="0" smtClean="0">
                <a:sym typeface="Symbol" charset="2"/>
              </a:rPr>
              <a:t>x</a:t>
            </a:r>
            <a:r>
              <a:rPr lang="en-US" altLang="en-US" sz="3600" b="1" dirty="0" smtClean="0">
                <a:sym typeface="Symbol" charset="2"/>
              </a:rPr>
              <a:t> </a:t>
            </a:r>
            <a:r>
              <a:rPr lang="en-US" altLang="en-US" sz="3600" b="1" dirty="0" smtClean="0">
                <a:sym typeface="Symbol" charset="2"/>
              </a:rPr>
              <a:t>+ </a:t>
            </a:r>
            <a:r>
              <a:rPr lang="en-US" altLang="en-US" sz="3600" b="1" dirty="0" smtClean="0">
                <a:sym typeface="Symbol" charset="2"/>
              </a:rPr>
              <a:t>100</a:t>
            </a:r>
            <a:endParaRPr lang="en-US" altLang="en-US" sz="3600" b="1" dirty="0">
              <a:sym typeface="Symbol" charset="2"/>
            </a:endParaRP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6911427" y="5359790"/>
            <a:ext cx="2057400" cy="83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i="1" dirty="0" smtClean="0">
                <a:sym typeface="Symbol" charset="2"/>
              </a:rPr>
              <a:t>y</a:t>
            </a:r>
            <a:r>
              <a:rPr lang="en-US" altLang="en-US" sz="3600" b="1" dirty="0" smtClean="0">
                <a:sym typeface="Symbol" charset="2"/>
              </a:rPr>
              <a:t> = </a:t>
            </a:r>
            <a:r>
              <a:rPr lang="en-US" altLang="en-US" sz="3600" b="1" dirty="0" smtClean="0">
                <a:sym typeface="Symbol" charset="2"/>
              </a:rPr>
              <a:t>100</a:t>
            </a:r>
            <a:r>
              <a:rPr lang="en-US" altLang="en-US" sz="3600" b="1" i="1" dirty="0" smtClean="0">
                <a:sym typeface="Symbol" charset="2"/>
              </a:rPr>
              <a:t>(        </a:t>
            </a:r>
            <a:r>
              <a:rPr lang="en-US" altLang="en-US" sz="3600" b="1" i="1" dirty="0" smtClean="0">
                <a:sym typeface="Symbol" charset="2"/>
              </a:rPr>
              <a:t>)</a:t>
            </a:r>
            <a:r>
              <a:rPr lang="en-US" altLang="en-US" sz="3600" b="1" dirty="0" smtClean="0">
                <a:sym typeface="Symbol" charset="2"/>
              </a:rPr>
              <a:t> + </a:t>
            </a:r>
            <a:r>
              <a:rPr lang="en-US" altLang="en-US" sz="3600" b="1" dirty="0" smtClean="0">
                <a:sym typeface="Symbol" charset="2"/>
              </a:rPr>
              <a:t>100</a:t>
            </a:r>
            <a:endParaRPr lang="en-US" altLang="en-US" sz="3600" b="1" dirty="0">
              <a:sym typeface="Symbol" charset="2"/>
            </a:endParaRPr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6781800" y="5934670"/>
            <a:ext cx="106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i="1" dirty="0" smtClean="0">
                <a:sym typeface="Symbol" charset="2"/>
              </a:rPr>
              <a:t>y</a:t>
            </a:r>
            <a:r>
              <a:rPr lang="en-US" altLang="en-US" sz="3600" b="1" dirty="0" smtClean="0">
                <a:sym typeface="Symbol" charset="2"/>
              </a:rPr>
              <a:t> = </a:t>
            </a:r>
            <a:r>
              <a:rPr lang="en-US" altLang="en-US" sz="3600" b="1" dirty="0" smtClean="0">
                <a:sym typeface="Symbol" charset="2"/>
              </a:rPr>
              <a:t>2170</a:t>
            </a:r>
            <a:endParaRPr lang="en-US" altLang="en-US" sz="3600" b="1" dirty="0">
              <a:sym typeface="Symbol" charset="2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791200" y="1600200"/>
            <a:ext cx="762000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i="1" dirty="0" smtClean="0"/>
              <a:t>y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>
                <a:sym typeface="Symbol" charset="2"/>
              </a:rPr>
              <a:t>= </a:t>
            </a:r>
            <a:r>
              <a:rPr lang="en-US" altLang="en-US" sz="3600" b="1" dirty="0">
                <a:sym typeface="Symbol" charset="2"/>
              </a:rPr>
              <a:t>	</a:t>
            </a: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1371600" y="1524000"/>
            <a:ext cx="914400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dirty="0" smtClean="0">
                <a:sym typeface="Symbol" charset="2"/>
              </a:rPr>
              <a:t>100x + 100</a:t>
            </a:r>
            <a:endParaRPr lang="en-US" altLang="en-US" sz="3600" b="1" dirty="0">
              <a:sym typeface="Symbol" charset="2"/>
            </a:endParaRP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685800" y="1524000"/>
            <a:ext cx="762000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i="1" dirty="0" smtClean="0"/>
              <a:t>y</a:t>
            </a:r>
            <a:r>
              <a:rPr lang="en-US" altLang="en-US" sz="3600" b="1" dirty="0" smtClean="0"/>
              <a:t> </a:t>
            </a:r>
            <a:r>
              <a:rPr lang="en-US" altLang="en-US" sz="3600" b="1" dirty="0" smtClean="0">
                <a:sym typeface="Symbol" charset="2"/>
              </a:rPr>
              <a:t>= </a:t>
            </a:r>
            <a:r>
              <a:rPr lang="en-US" altLang="en-US" sz="3600" b="1" dirty="0">
                <a:sym typeface="Symbol" charset="2"/>
              </a:rPr>
              <a:t>	</a:t>
            </a: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4343400" y="2590800"/>
            <a:ext cx="533400" cy="83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4400" b="1" dirty="0" smtClean="0">
                <a:sym typeface="Symbol" charset="2"/>
              </a:rPr>
              <a:t>=</a:t>
            </a:r>
            <a:endParaRPr lang="en-US" altLang="en-US" sz="4400" b="1" dirty="0">
              <a:sym typeface="Symbol" charset="2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428999" y="3810363"/>
            <a:ext cx="381001" cy="8981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47900" y="4673305"/>
            <a:ext cx="239008" cy="7715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91108" y="5407343"/>
            <a:ext cx="256692" cy="87248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1865194" y="6006763"/>
            <a:ext cx="53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4000" i="1" dirty="0" smtClean="0">
                <a:sym typeface="Symbol" charset="2"/>
              </a:rPr>
              <a:t>20.7</a:t>
            </a:r>
            <a:endParaRPr lang="en-US" altLang="en-US" sz="4000" dirty="0">
              <a:sym typeface="Symbol" charset="2"/>
            </a:endParaRPr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6400800" y="1580550"/>
            <a:ext cx="990600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i="1" dirty="0" smtClean="0">
                <a:sym typeface="Symbol" charset="2"/>
              </a:rPr>
              <a:t>70x + 720</a:t>
            </a:r>
            <a:endParaRPr lang="en-US" altLang="en-US" sz="3600" b="1" dirty="0">
              <a:sym typeface="Symbol" charset="2"/>
            </a:endParaRP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1371600" y="1525664"/>
            <a:ext cx="914400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>
              <a:lnSpc>
                <a:spcPct val="150000"/>
              </a:lnSpc>
              <a:tabLst>
                <a:tab pos="342900" algn="l"/>
                <a:tab pos="1143000" algn="l"/>
                <a:tab pos="4114800" algn="l"/>
                <a:tab pos="4457700" algn="l"/>
                <a:tab pos="5372100" algn="l"/>
                <a:tab pos="5778500" algn="l"/>
              </a:tabLst>
            </a:pPr>
            <a:r>
              <a:rPr lang="en-US" altLang="en-US" sz="3600" b="1" dirty="0" smtClean="0">
                <a:sym typeface="Symbol" charset="2"/>
              </a:rPr>
              <a:t>100x + 100</a:t>
            </a:r>
            <a:endParaRPr lang="en-US" altLang="en-US" sz="3600" b="1" dirty="0">
              <a:sym typeface="Symbol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10100" y="128285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The $720 deal is better after 21 months.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31666 -0.2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66 -0.20069 L 0.55833 0.0104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0" y="106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55 -0.01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00" y="-6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875 0.1731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865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0.00301 C 0.0217 0.00602 0.0335 0.00834 0.04236 0.01667 C 0.05156 0.0257 0.06059 0.03889 0.06944 0.05209 C 0.07812 0.06505 0.08246 0.07848 0.08732 0.09329 C 0.09201 0.10741 0.09618 0.12269 0.09548 0.13912 C 0.096 0.15487 0.09201 0.17061 0.08628 0.18542 C 0.08107 0.19954 0.07343 0.21297 0.06441 0.22385 C 0.05573 0.2345 0.04566 0.24375 0.03524 0.24977 C 0.02396 0.25602 0.01215 0.25857 0.00034 0.25625 C -0.01111 0.2551 -0.02275 0.25093 -0.03212 0.24167 C -0.04167 0.23403 -0.05104 0.22014 -0.05712 0.20787 C -0.06407 0.1963 -0.07014 0.18102 -0.07205 0.16505 C -0.07361 0.15047 -0.07032 0.13519 -0.06285 0.12153 C -0.05382 0.10926 -0.04202 0.1051 -0.03143 0.10718 C -0.02188 0.10926 -0.01164 0.11829 -0.00365 0.13195 C 0.00347 0.1463 0.00937 0.16065 0.01059 0.17547 C 0.01198 0.19028 0.01423 0.19144 0.00434 0.22061 C -0.00295 0.24977 -0.02032 0.25857 -0.029 0.26737 C -0.03802 0.27547 -0.04757 0.27755 -0.05903 0.28125 C -0.0717 0.28473 -0.08507 0.28195 -0.09549 0.27825 C -0.10573 0.27454 -0.11372 0.26551 -0.12587 0.2507 C -0.13698 0.23473 -0.14132 0.22593 -0.14792 0.21274 C -0.15469 0.19931 -0.16111 0.18588 -0.16771 0.17246 " pathEditMode="relative" rAng="-2001954" ptsTypes="fffffffffffffffffffffff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1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0.54184 -0.10371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-5185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2" grpId="0"/>
      <p:bldP spid="24" grpId="0"/>
      <p:bldP spid="25" grpId="0"/>
      <p:bldP spid="16" grpId="0"/>
      <p:bldP spid="21" grpId="0"/>
      <p:bldP spid="19" grpId="0"/>
      <p:bldP spid="27" grpId="0"/>
      <p:bldP spid="30" grpId="0"/>
      <p:bldP spid="31" grpId="0"/>
      <p:bldP spid="32" grpId="0"/>
      <p:bldP spid="34" grpId="0"/>
      <p:bldP spid="34" grpId="1"/>
      <p:bldP spid="35" grpId="0"/>
      <p:bldP spid="36" grpId="0"/>
      <p:bldP spid="36" grpId="1"/>
      <p:bldP spid="36" grpId="2"/>
      <p:bldP spid="36" grpId="3"/>
      <p:bldP spid="37" grpId="0"/>
      <p:bldP spid="37" grpId="1"/>
      <p:bldP spid="37" grpId="2"/>
      <p:bldP spid="45" grpId="0"/>
      <p:bldP spid="45" grpId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73076"/>
              </p:ext>
            </p:extLst>
          </p:nvPr>
        </p:nvGraphicFramePr>
        <p:xfrm>
          <a:off x="4724400" y="761995"/>
          <a:ext cx="4419600" cy="6096005"/>
        </p:xfrm>
        <a:graphic>
          <a:graphicData uri="http://schemas.openxmlformats.org/drawingml/2006/table">
            <a:tbl>
              <a:tblPr/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403709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09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94"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94"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>
            <a:endCxn id="43" idx="3"/>
          </p:cNvCxnSpPr>
          <p:nvPr/>
        </p:nvCxnSpPr>
        <p:spPr>
          <a:xfrm flipH="1">
            <a:off x="5201504" y="706219"/>
            <a:ext cx="2429443" cy="55656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Graph</a:t>
            </a:r>
            <a:endParaRPr lang="en-US" sz="2400" b="1" dirty="0" smtClean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029736"/>
              </p:ext>
            </p:extLst>
          </p:nvPr>
        </p:nvGraphicFramePr>
        <p:xfrm>
          <a:off x="19050" y="1047750"/>
          <a:ext cx="2781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1047750"/>
                        <a:ext cx="27813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323828"/>
              </p:ext>
            </p:extLst>
          </p:nvPr>
        </p:nvGraphicFramePr>
        <p:xfrm>
          <a:off x="76200" y="1752600"/>
          <a:ext cx="262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876240" imgH="203040" progId="Equation.3">
                  <p:embed/>
                </p:oleObj>
              </mc:Choice>
              <mc:Fallback>
                <p:oleObj name="Equation" r:id="rId5" imgW="876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752600"/>
                        <a:ext cx="2628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6200" y="2962786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 many months do you need?</a:t>
            </a:r>
            <a:endParaRPr lang="en-US" sz="24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017895" y="3839949"/>
            <a:ext cx="745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25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4489692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 much money do you need?</a:t>
            </a:r>
            <a:endParaRPr lang="en-US" sz="24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036945" y="5370267"/>
            <a:ext cx="1553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$2500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22945" y="706219"/>
            <a:ext cx="1553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money</a:t>
            </a:r>
            <a:endParaRPr 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55563" y="6400729"/>
            <a:ext cx="118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months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97483" y="2141425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2000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00675" y="6357814"/>
            <a:ext cx="371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5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36497" y="6338670"/>
            <a:ext cx="719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25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50682" y="6341221"/>
            <a:ext cx="719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2410" y="6349517"/>
            <a:ext cx="719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15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75888" y="6327823"/>
            <a:ext cx="719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97484" y="3182834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1500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97484" y="4152142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1000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38936" y="4576172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800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65376" y="4985644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600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9454" y="5370267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400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67367" y="5786735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97484" y="2131367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2000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97482" y="1724387"/>
            <a:ext cx="97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2200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43" name="Left Arrow 42"/>
          <p:cNvSpPr/>
          <p:nvPr/>
        </p:nvSpPr>
        <p:spPr>
          <a:xfrm>
            <a:off x="5088625" y="6166713"/>
            <a:ext cx="112879" cy="21031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Left Arrow 43"/>
          <p:cNvSpPr/>
          <p:nvPr/>
        </p:nvSpPr>
        <p:spPr>
          <a:xfrm>
            <a:off x="6865036" y="2090992"/>
            <a:ext cx="112879" cy="21031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Left Arrow 44"/>
          <p:cNvSpPr/>
          <p:nvPr/>
        </p:nvSpPr>
        <p:spPr>
          <a:xfrm>
            <a:off x="5112616" y="4827518"/>
            <a:ext cx="112879" cy="21031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Left Arrow 45"/>
          <p:cNvSpPr/>
          <p:nvPr/>
        </p:nvSpPr>
        <p:spPr>
          <a:xfrm>
            <a:off x="6919662" y="2115160"/>
            <a:ext cx="112879" cy="21031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>
            <a:endCxn id="45" idx="2"/>
          </p:cNvCxnSpPr>
          <p:nvPr/>
        </p:nvCxnSpPr>
        <p:spPr>
          <a:xfrm flipH="1">
            <a:off x="5169056" y="461665"/>
            <a:ext cx="2984344" cy="45761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307597" y="3052542"/>
            <a:ext cx="1439735" cy="34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454184" y="3459034"/>
            <a:ext cx="1305194" cy="11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177864" y="2576234"/>
            <a:ext cx="37121" cy="23531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472393" y="2684350"/>
            <a:ext cx="73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month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3203593" y="2676970"/>
            <a:ext cx="543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paid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2559067" y="30461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3214985" y="3100644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100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2533338" y="356293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3220791" y="3539393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2100</a:t>
            </a:r>
            <a:endParaRPr lang="en-US" sz="16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2533338" y="4020190"/>
            <a:ext cx="1226040" cy="121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703498" y="4541145"/>
            <a:ext cx="10226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630664" y="409490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3250080" y="4094907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720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2621368" y="459087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3270862" y="4591207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2120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064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4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51" grpId="0"/>
      <p:bldP spid="52" grpId="0"/>
      <p:bldP spid="53" grpId="0"/>
      <p:bldP spid="54" grpId="0"/>
      <p:bldP spid="55" grpId="0"/>
      <p:bldP spid="56" grpId="0"/>
      <p:bldP spid="66" grpId="0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247</Words>
  <Application>Microsoft Office PowerPoint</Application>
  <PresentationFormat>On-screen Show (4:3)</PresentationFormat>
  <Paragraphs>237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Rocky Raccoon</dc:creator>
  <cp:lastModifiedBy>Rocky Raccoon</cp:lastModifiedBy>
  <cp:revision>86</cp:revision>
  <dcterms:created xsi:type="dcterms:W3CDTF">2012-11-29T19:42:12Z</dcterms:created>
  <dcterms:modified xsi:type="dcterms:W3CDTF">2016-09-11T01:59:57Z</dcterms:modified>
</cp:coreProperties>
</file>